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6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ro\MAIRIE\2020-2025\Commission%20vie%20communale\City%20Park\R&#233;sultat%20du%20questionnaire_terrain%20multisport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ro\MAIRIE\2020-2025\Commission%20vie%20communale\City%20Park\R&#233;sultat%20du%20questionnaire_terrain%20multisport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ro\MAIRIE\2020-2025\Commission%20vie%20communale\City%20Park\R&#233;sultat%20du%20questionnaire_terrain%20multisport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ro\MAIRIE\2020-2025\Commission%20vie%20communale\City%20Park\R&#233;sultat%20du%20questionnaire_terrain%20multisport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ro\MAIRIE\2020-2025\Commission%20vie%20communale\City%20Park\R&#233;sultat%20du%20questionnaire_terrain%20multisport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ro\MAIRIE\2020-2025\Commission%20vie%20communale\City%20Park\R&#233;sultat%20du%20questionnaire_terrain%20multispor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Nb de </a:t>
            </a:r>
            <a:r>
              <a:rPr lang="en-US" sz="2000" baseline="0" dirty="0" err="1"/>
              <a:t>personnes</a:t>
            </a:r>
            <a:r>
              <a:rPr lang="en-US" sz="2000" baseline="0" dirty="0"/>
              <a:t> par </a:t>
            </a:r>
            <a:r>
              <a:rPr lang="en-US" sz="2000" baseline="0" dirty="0" err="1"/>
              <a:t>famille</a:t>
            </a:r>
            <a:endParaRPr lang="en-US" sz="20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'TCD (2)'!$A$4:$A$10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</c:numCache>
            </c:numRef>
          </c:cat>
          <c:val>
            <c:numRef>
              <c:f>'TCD (2)'!$C$4:$C$10</c:f>
              <c:numCache>
                <c:formatCode>0.00%</c:formatCode>
                <c:ptCount val="7"/>
                <c:pt idx="0">
                  <c:v>5.4545454545454543E-2</c:v>
                </c:pt>
                <c:pt idx="1">
                  <c:v>5.4545454545454543E-2</c:v>
                </c:pt>
                <c:pt idx="2">
                  <c:v>0.10909090909090909</c:v>
                </c:pt>
                <c:pt idx="3">
                  <c:v>0.47272727272727272</c:v>
                </c:pt>
                <c:pt idx="4">
                  <c:v>0.24545454545454545</c:v>
                </c:pt>
                <c:pt idx="5">
                  <c:v>5.4545454545454543E-2</c:v>
                </c:pt>
                <c:pt idx="6">
                  <c:v>9.0909090909090905E-3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9-42DE-BB96-962732D22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Pourquoi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 un terrain multisport 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3562453223108171"/>
          <c:y val="0.16788673447353575"/>
          <c:w val="0.45745511562771995"/>
          <c:h val="0.6892160103911947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7F-4B58-9FDF-16AAB8A61183}"/>
              </c:ext>
            </c:extLst>
          </c:dPt>
          <c:dPt>
            <c:idx val="1"/>
            <c:bubble3D val="0"/>
            <c:explosion val="3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7F-4B58-9FDF-16AAB8A61183}"/>
              </c:ext>
            </c:extLst>
          </c:dPt>
          <c:dPt>
            <c:idx val="2"/>
            <c:bubble3D val="0"/>
            <c:explosion val="4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7F-4B58-9FDF-16AAB8A611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(2)'!$A$42:$A$44</c:f>
              <c:strCache>
                <c:ptCount val="3"/>
                <c:pt idx="0">
                  <c:v>Autres</c:v>
                </c:pt>
                <c:pt idx="1">
                  <c:v>Être un lieu de convivialité</c:v>
                </c:pt>
                <c:pt idx="2">
                  <c:v>Pratiquer une activité sportive</c:v>
                </c:pt>
              </c:strCache>
            </c:strRef>
          </c:cat>
          <c:val>
            <c:numRef>
              <c:f>'TCD (2)'!$C$42:$C$44</c:f>
              <c:numCache>
                <c:formatCode>0.00%</c:formatCode>
                <c:ptCount val="3"/>
                <c:pt idx="0">
                  <c:v>3.7234042553191488E-2</c:v>
                </c:pt>
                <c:pt idx="1">
                  <c:v>0.47872340425531917</c:v>
                </c:pt>
                <c:pt idx="2">
                  <c:v>0.48404255319148937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7F-4B58-9FDF-16AAB8A61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Nb</a:t>
            </a:r>
            <a:r>
              <a:rPr lang="en-US" baseline="0"/>
              <a:t> de personnes dans le foyer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aseline="0" dirty="0"/>
              <a:t>Nb </a:t>
            </a:r>
            <a:r>
              <a:rPr lang="en-US" sz="1862" baseline="0" dirty="0" err="1"/>
              <a:t>d’enfants</a:t>
            </a:r>
            <a:r>
              <a:rPr lang="en-US" sz="1862" baseline="0" dirty="0"/>
              <a:t> par foyer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Utilité d'un terrain multisport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Utilité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 d'un terrain multisport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3562453223108171"/>
          <c:y val="0.16788673447353575"/>
          <c:w val="0.45745511562771995"/>
          <c:h val="0.6892160103911947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/>
              <a:t>% de garçons et de filles par âge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Garçons</c:v>
          </c:tx>
          <c:spPr>
            <a:solidFill>
              <a:schemeClr val="bg1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9.6210772803562977E-3"/>
                  <c:y val="6.1134544364263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66-4E89-A796-5262766F2B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'TCD (2)'!$A$102:$A$109</c:f>
              <c:strCache>
                <c:ptCount val="8"/>
                <c:pt idx="0">
                  <c:v>&lt; 3 ans</c:v>
                </c:pt>
                <c:pt idx="1">
                  <c:v>3 - 5 ans</c:v>
                </c:pt>
                <c:pt idx="2">
                  <c:v>6 ans </c:v>
                </c:pt>
                <c:pt idx="3">
                  <c:v>7 - 8 ans</c:v>
                </c:pt>
                <c:pt idx="4">
                  <c:v>9 - 10 ans</c:v>
                </c:pt>
                <c:pt idx="5">
                  <c:v>11 - 14 ans</c:v>
                </c:pt>
                <c:pt idx="6">
                  <c:v>15 - 17 ans</c:v>
                </c:pt>
                <c:pt idx="7">
                  <c:v>&gt; 18 ans</c:v>
                </c:pt>
              </c:strCache>
            </c:strRef>
          </c:cat>
          <c:val>
            <c:numRef>
              <c:f>'TCD (2)'!$C$102:$C$109</c:f>
              <c:numCache>
                <c:formatCode>0.00%</c:formatCode>
                <c:ptCount val="8"/>
                <c:pt idx="0">
                  <c:v>3.5087719298245612E-2</c:v>
                </c:pt>
                <c:pt idx="1">
                  <c:v>0.18421052631578946</c:v>
                </c:pt>
                <c:pt idx="2">
                  <c:v>8.771929824561403E-2</c:v>
                </c:pt>
                <c:pt idx="3">
                  <c:v>8.771929824561403E-2</c:v>
                </c:pt>
                <c:pt idx="4">
                  <c:v>0.14035087719298245</c:v>
                </c:pt>
                <c:pt idx="5">
                  <c:v>0.21929824561403508</c:v>
                </c:pt>
                <c:pt idx="6">
                  <c:v>0.16666666666666666</c:v>
                </c:pt>
                <c:pt idx="7">
                  <c:v>7.8947368421052627E-2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66-4E89-A796-5262766F2B7F}"/>
            </c:ext>
          </c:extLst>
        </c:ser>
        <c:ser>
          <c:idx val="1"/>
          <c:order val="1"/>
          <c:tx>
            <c:v>Filles</c:v>
          </c:tx>
          <c:spPr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3.0466744721128276E-2"/>
                  <c:y val="6.1134544364263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66-4E89-A796-5262766F2B7F}"/>
                </c:ext>
              </c:extLst>
            </c:dLbl>
            <c:dLbl>
              <c:idx val="5"/>
              <c:layout>
                <c:manualLayout>
                  <c:x val="2.4052693200890745E-2"/>
                  <c:y val="5.8223375585013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66-4E89-A796-5262766F2B7F}"/>
                </c:ext>
              </c:extLst>
            </c:dLbl>
            <c:dLbl>
              <c:idx val="7"/>
              <c:layout>
                <c:manualLayout>
                  <c:x val="2.2449180320831479E-2"/>
                  <c:y val="6.69569965357091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429750668898452E-2"/>
                      <c:h val="8.63161543047819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866-4E89-A796-5262766F2B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'TCD (2)'!$A$102:$A$109</c:f>
              <c:strCache>
                <c:ptCount val="8"/>
                <c:pt idx="0">
                  <c:v>&lt; 3 ans</c:v>
                </c:pt>
                <c:pt idx="1">
                  <c:v>3 - 5 ans</c:v>
                </c:pt>
                <c:pt idx="2">
                  <c:v>6 ans </c:v>
                </c:pt>
                <c:pt idx="3">
                  <c:v>7 - 8 ans</c:v>
                </c:pt>
                <c:pt idx="4">
                  <c:v>9 - 10 ans</c:v>
                </c:pt>
                <c:pt idx="5">
                  <c:v>11 - 14 ans</c:v>
                </c:pt>
                <c:pt idx="6">
                  <c:v>15 - 17 ans</c:v>
                </c:pt>
                <c:pt idx="7">
                  <c:v>&gt; 18 ans</c:v>
                </c:pt>
              </c:strCache>
            </c:strRef>
          </c:cat>
          <c:val>
            <c:numRef>
              <c:f>'TCD (2)'!$C$115:$C$122</c:f>
              <c:numCache>
                <c:formatCode>0.00%</c:formatCode>
                <c:ptCount val="8"/>
                <c:pt idx="0">
                  <c:v>0.10752688172043011</c:v>
                </c:pt>
                <c:pt idx="1">
                  <c:v>0.20430107526881722</c:v>
                </c:pt>
                <c:pt idx="2">
                  <c:v>9.6774193548387094E-2</c:v>
                </c:pt>
                <c:pt idx="3">
                  <c:v>0.11827956989247312</c:v>
                </c:pt>
                <c:pt idx="4">
                  <c:v>0.13978494623655913</c:v>
                </c:pt>
                <c:pt idx="5">
                  <c:v>0.21505376344086022</c:v>
                </c:pt>
                <c:pt idx="6">
                  <c:v>5.3763440860215055E-2</c:v>
                </c:pt>
                <c:pt idx="7">
                  <c:v>6.4516129032258063E-2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66-4E89-A796-5262766F2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Nb</a:t>
            </a:r>
            <a:r>
              <a:rPr lang="en-US" baseline="0"/>
              <a:t> de personnes dans le foyer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aseline="0" dirty="0"/>
              <a:t>Nb </a:t>
            </a:r>
            <a:r>
              <a:rPr lang="en-US" sz="1862" baseline="0" dirty="0" err="1"/>
              <a:t>d’enfants</a:t>
            </a:r>
            <a:r>
              <a:rPr lang="en-US" sz="1862" baseline="0" dirty="0"/>
              <a:t> par foyer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Utilité d'un terrain multisport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Utilité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 d'un terrain multisport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3562453223108171"/>
          <c:y val="0.16788673447353575"/>
          <c:w val="0.45745511562771995"/>
          <c:h val="0.6892160103911947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Nb</a:t>
            </a:r>
            <a:r>
              <a:rPr lang="en-US" baseline="0"/>
              <a:t> de personnes dans le foyer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Lieu le plus approprié</a:t>
            </a:r>
          </a:p>
        </c:rich>
      </c:tx>
      <c:layout>
        <c:manualLayout>
          <c:xMode val="edge"/>
          <c:yMode val="edge"/>
          <c:x val="0.36054022353284165"/>
          <c:y val="5.307627942966535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4CA3-4C12-B1D6-6EABB861F1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'TCD (2)'!$A$127:$A$128</c:f>
              <c:strCache>
                <c:ptCount val="2"/>
                <c:pt idx="0">
                  <c:v>Le terrain de football</c:v>
                </c:pt>
                <c:pt idx="1">
                  <c:v>Parc Léo Lelée</c:v>
                </c:pt>
              </c:strCache>
            </c:strRef>
          </c:cat>
          <c:val>
            <c:numRef>
              <c:f>'TCD (2)'!$C$127:$C$128</c:f>
              <c:numCache>
                <c:formatCode>0.00%</c:formatCode>
                <c:ptCount val="2"/>
                <c:pt idx="0">
                  <c:v>0.53636363636363638</c:v>
                </c:pt>
                <c:pt idx="1">
                  <c:v>0.46363636363636362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A3-4C12-B1D6-6EABB861F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Nb</a:t>
            </a:r>
            <a:r>
              <a:rPr lang="en-US" baseline="0"/>
              <a:t> de personnes dans le foyer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aseline="0" dirty="0"/>
              <a:t>Nb </a:t>
            </a:r>
            <a:r>
              <a:rPr lang="en-US" sz="1862" baseline="0" dirty="0" err="1"/>
              <a:t>d’enfants</a:t>
            </a:r>
            <a:r>
              <a:rPr lang="en-US" sz="1862" baseline="0" dirty="0"/>
              <a:t> par foyer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Utilité d'un terrain multisport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Utilité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 d'un terrain multisport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3562453223108171"/>
          <c:y val="0.16788673447353575"/>
          <c:w val="0.45745511562771995"/>
          <c:h val="0.6892160103911947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Lieu le plus approprié</a:t>
            </a:r>
          </a:p>
        </c:rich>
      </c:tx>
      <c:layout>
        <c:manualLayout>
          <c:xMode val="edge"/>
          <c:yMode val="edge"/>
          <c:x val="0.36054022353284165"/>
          <c:y val="5.307627942966535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Fréquence d'utilisation du terrain multisport </a:t>
            </a:r>
          </a:p>
        </c:rich>
      </c:tx>
      <c:layout>
        <c:manualLayout>
          <c:xMode val="edge"/>
          <c:yMode val="edge"/>
          <c:x val="0.18529088625826531"/>
          <c:y val="5.017921146953405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CFB-4CD3-B9DE-6898F7459392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4CFB-4CD3-B9DE-6898F7459392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4CFB-4CD3-B9DE-6898F7459392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CFB-4CD3-B9DE-6898F74593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'TCD (2)'!$A$91:$A$94</c:f>
              <c:strCache>
                <c:ptCount val="4"/>
                <c:pt idx="0">
                  <c:v>1 à 2 fois par semaine</c:v>
                </c:pt>
                <c:pt idx="1">
                  <c:v>1 fois par mois</c:v>
                </c:pt>
                <c:pt idx="2">
                  <c:v>Occasionnellement</c:v>
                </c:pt>
                <c:pt idx="3">
                  <c:v>Tous les jours</c:v>
                </c:pt>
              </c:strCache>
            </c:strRef>
          </c:cat>
          <c:val>
            <c:numRef>
              <c:f>'TCD (2)'!$C$91:$C$94</c:f>
              <c:numCache>
                <c:formatCode>0.00%</c:formatCode>
                <c:ptCount val="4"/>
                <c:pt idx="0">
                  <c:v>0.61818181818181817</c:v>
                </c:pt>
                <c:pt idx="1">
                  <c:v>0.13636363636363635</c:v>
                </c:pt>
                <c:pt idx="2">
                  <c:v>0.19090909090909092</c:v>
                </c:pt>
                <c:pt idx="3">
                  <c:v>5.4545454545454543E-2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B-4CD3-B9DE-6898F7459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Nb</a:t>
            </a:r>
            <a:r>
              <a:rPr lang="en-US" baseline="0"/>
              <a:t> de personnes dans le foyer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aseline="0" dirty="0"/>
              <a:t>Nb </a:t>
            </a:r>
            <a:r>
              <a:rPr lang="en-US" sz="1862" baseline="0" dirty="0" err="1"/>
              <a:t>d’enfants</a:t>
            </a:r>
            <a:r>
              <a:rPr lang="en-US" sz="1862" baseline="0" dirty="0"/>
              <a:t> par foyer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Utilité d'un terrain multisport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Nb </a:t>
            </a:r>
            <a:r>
              <a:rPr lang="en-US" sz="2000" baseline="0" dirty="0" err="1"/>
              <a:t>d’enfants</a:t>
            </a:r>
            <a:r>
              <a:rPr lang="en-US" sz="2000" baseline="0" dirty="0"/>
              <a:t> par foyer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8A-4C34-B15E-CA304156C7C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8A-4C34-B15E-CA304156C7C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8A-4C34-B15E-CA304156C7C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8A-4C34-B15E-CA304156C7C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8A-4C34-B15E-CA304156C7C3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8A-4C34-B15E-CA304156C7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'TCD (2)'!$A$16:$A$21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7</c:v>
                </c:pt>
              </c:numCache>
            </c:numRef>
          </c:cat>
          <c:val>
            <c:numRef>
              <c:f>'TCD (2)'!$C$16:$C$21</c:f>
              <c:numCache>
                <c:formatCode>0.00%</c:formatCode>
                <c:ptCount val="6"/>
                <c:pt idx="0">
                  <c:v>8.1818181818181818E-2</c:v>
                </c:pt>
                <c:pt idx="1">
                  <c:v>0.1</c:v>
                </c:pt>
                <c:pt idx="2">
                  <c:v>0.51818181818181819</c:v>
                </c:pt>
                <c:pt idx="3">
                  <c:v>0.22727272727272727</c:v>
                </c:pt>
                <c:pt idx="4">
                  <c:v>6.363636363636363E-2</c:v>
                </c:pt>
                <c:pt idx="5">
                  <c:v>9.0909090909090905E-3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8A-4C34-B15E-CA304156C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Utilité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 d'un terrain multisport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3562453223108171"/>
          <c:y val="0.16788673447353575"/>
          <c:w val="0.45745511562771995"/>
          <c:h val="0.6892160103911947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Lieu le plus approprié</a:t>
            </a:r>
          </a:p>
        </c:rich>
      </c:tx>
      <c:layout>
        <c:manualLayout>
          <c:xMode val="edge"/>
          <c:yMode val="edge"/>
          <c:x val="0.36054022353284165"/>
          <c:y val="5.307627942966535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/>
              <a:t>Activités sportives souhaitées sur le terrain multisport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Activités sportives</c:v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'TCD (2)'!$A$102:$A$119</c:f>
              <c:strCache>
                <c:ptCount val="18"/>
                <c:pt idx="0">
                  <c:v>Balançoire/Toboggan</c:v>
                </c:pt>
                <c:pt idx="1">
                  <c:v>BMX</c:v>
                </c:pt>
                <c:pt idx="2">
                  <c:v>City stade</c:v>
                </c:pt>
                <c:pt idx="3">
                  <c:v>Courir</c:v>
                </c:pt>
                <c:pt idx="4">
                  <c:v>Escalade</c:v>
                </c:pt>
                <c:pt idx="5">
                  <c:v>Jeux de raquettes</c:v>
                </c:pt>
                <c:pt idx="6">
                  <c:v>Jeux pour les plus jeunes</c:v>
                </c:pt>
                <c:pt idx="7">
                  <c:v>Mini golf</c:v>
                </c:pt>
                <c:pt idx="8">
                  <c:v>Molky</c:v>
                </c:pt>
                <c:pt idx="9">
                  <c:v>Musculation</c:v>
                </c:pt>
                <c:pt idx="10">
                  <c:v>Parcours motricité</c:v>
                </c:pt>
                <c:pt idx="11">
                  <c:v>Parcours sportif</c:v>
                </c:pt>
                <c:pt idx="12">
                  <c:v>Pétanque</c:v>
                </c:pt>
                <c:pt idx="13">
                  <c:v>Rollers</c:v>
                </c:pt>
                <c:pt idx="14">
                  <c:v>Skate</c:v>
                </c:pt>
                <c:pt idx="15">
                  <c:v>Sports collectifs</c:v>
                </c:pt>
                <c:pt idx="16">
                  <c:v>Tous les sports</c:v>
                </c:pt>
                <c:pt idx="17">
                  <c:v>Trottinette</c:v>
                </c:pt>
              </c:strCache>
            </c:strRef>
          </c:cat>
          <c:val>
            <c:numRef>
              <c:f>'TCD (2)'!$C$102:$C$119</c:f>
              <c:numCache>
                <c:formatCode>0.00%</c:formatCode>
                <c:ptCount val="18"/>
                <c:pt idx="0">
                  <c:v>1.3513513513513514E-2</c:v>
                </c:pt>
                <c:pt idx="1">
                  <c:v>4.5045045045045045E-3</c:v>
                </c:pt>
                <c:pt idx="2">
                  <c:v>4.5045045045045045E-3</c:v>
                </c:pt>
                <c:pt idx="3">
                  <c:v>3.6036036036036036E-2</c:v>
                </c:pt>
                <c:pt idx="4">
                  <c:v>1.3513513513513514E-2</c:v>
                </c:pt>
                <c:pt idx="5">
                  <c:v>0.1036036036036036</c:v>
                </c:pt>
                <c:pt idx="6">
                  <c:v>9.0090090090090089E-3</c:v>
                </c:pt>
                <c:pt idx="7">
                  <c:v>4.5045045045045045E-3</c:v>
                </c:pt>
                <c:pt idx="8">
                  <c:v>4.5045045045045045E-3</c:v>
                </c:pt>
                <c:pt idx="9">
                  <c:v>9.0090090090090089E-3</c:v>
                </c:pt>
                <c:pt idx="10">
                  <c:v>4.5045045045045045E-3</c:v>
                </c:pt>
                <c:pt idx="11">
                  <c:v>4.5045045045045045E-3</c:v>
                </c:pt>
                <c:pt idx="12">
                  <c:v>4.5045045045045045E-3</c:v>
                </c:pt>
                <c:pt idx="13">
                  <c:v>9.0090090090090089E-3</c:v>
                </c:pt>
                <c:pt idx="14">
                  <c:v>2.2522522522522521E-2</c:v>
                </c:pt>
                <c:pt idx="15">
                  <c:v>0.73423423423423428</c:v>
                </c:pt>
                <c:pt idx="16">
                  <c:v>9.0090090090090089E-3</c:v>
                </c:pt>
                <c:pt idx="17">
                  <c:v>9.0090090090090089E-3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7-4663-825E-30651BF65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Nb</a:t>
            </a:r>
            <a:r>
              <a:rPr lang="en-US" baseline="0"/>
              <a:t> de personnes dans le foyer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aseline="0" dirty="0"/>
              <a:t>Nb </a:t>
            </a:r>
            <a:r>
              <a:rPr lang="en-US" sz="1862" baseline="0" dirty="0" err="1"/>
              <a:t>d’enfants</a:t>
            </a:r>
            <a:r>
              <a:rPr lang="en-US" sz="1862" baseline="0" dirty="0"/>
              <a:t> par foyer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Utilité d'un terrain multisport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Utilité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 d'un terrain multisport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3562453223108171"/>
          <c:y val="0.16788673447353575"/>
          <c:w val="0.45745511562771995"/>
          <c:h val="0.6892160103911947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Lieu le plus approprié</a:t>
            </a:r>
          </a:p>
        </c:rich>
      </c:tx>
      <c:layout>
        <c:manualLayout>
          <c:xMode val="edge"/>
          <c:yMode val="edge"/>
          <c:x val="0.36054022353284165"/>
          <c:y val="5.307627942966535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/>
              <a:t>Jeux souhaitées dans le parc Léo Lelée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78-4ABE-8E4E-F4C094C0B0D5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78-4ABE-8E4E-F4C094C0B0D5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78-4ABE-8E4E-F4C094C0B0D5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78-4ABE-8E4E-F4C094C0B0D5}"/>
                </c:ext>
              </c:extLst>
            </c:dLbl>
            <c:dLbl>
              <c:idx val="3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78-4ABE-8E4E-F4C094C0B0D5}"/>
                </c:ext>
              </c:extLst>
            </c:dLbl>
            <c:dLbl>
              <c:idx val="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78-4ABE-8E4E-F4C094C0B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'TCD (2)'!$A$125:$A$161</c:f>
              <c:strCache>
                <c:ptCount val="37"/>
                <c:pt idx="0">
                  <c:v>Accrobranche</c:v>
                </c:pt>
                <c:pt idx="1">
                  <c:v>Araignée </c:v>
                </c:pt>
                <c:pt idx="2">
                  <c:v>Baby gym</c:v>
                </c:pt>
                <c:pt idx="3">
                  <c:v>Balançoire</c:v>
                </c:pt>
                <c:pt idx="4">
                  <c:v>BMX</c:v>
                </c:pt>
                <c:pt idx="5">
                  <c:v>Cabane</c:v>
                </c:pt>
                <c:pt idx="6">
                  <c:v>Circuit bmx débutant</c:v>
                </c:pt>
                <c:pt idx="7">
                  <c:v>Cordage</c:v>
                </c:pt>
                <c:pt idx="8">
                  <c:v>Des jeux pleine air comme un peut... à l l'atoll ...</c:v>
                </c:pt>
                <c:pt idx="9">
                  <c:v>Des petits parcours</c:v>
                </c:pt>
                <c:pt idx="10">
                  <c:v>Echelle</c:v>
                </c:pt>
                <c:pt idx="11">
                  <c:v>Escalade</c:v>
                </c:pt>
                <c:pt idx="12">
                  <c:v>Glisse</c:v>
                </c:pt>
                <c:pt idx="13">
                  <c:v>Jeu d'équilibre</c:v>
                </c:pt>
                <c:pt idx="14">
                  <c:v>jeux comme à l oisillière de château Gontier</c:v>
                </c:pt>
                <c:pt idx="15">
                  <c:v>Jeux d'éveil même type qu'au ram</c:v>
                </c:pt>
                <c:pt idx="16">
                  <c:v>Jeux divers</c:v>
                </c:pt>
                <c:pt idx="17">
                  <c:v>Jeux éducatifs sportifs</c:v>
                </c:pt>
                <c:pt idx="18">
                  <c:v>Jeux individuel</c:v>
                </c:pt>
                <c:pt idx="19">
                  <c:v>Jeux ludiques</c:v>
                </c:pt>
                <c:pt idx="20">
                  <c:v>Jeux nid d'oiseau</c:v>
                </c:pt>
                <c:pt idx="21">
                  <c:v>Jeux pour la motricité ( monter, grimper, a 4 pattes ......) </c:v>
                </c:pt>
                <c:pt idx="22">
                  <c:v>Mur</c:v>
                </c:pt>
                <c:pt idx="23">
                  <c:v>Mur sensoriel</c:v>
                </c:pt>
                <c:pt idx="24">
                  <c:v>Néant</c:v>
                </c:pt>
                <c:pt idx="25">
                  <c:v>Parcours</c:v>
                </c:pt>
                <c:pt idx="26">
                  <c:v>Parcours pieds nus</c:v>
                </c:pt>
                <c:pt idx="27">
                  <c:v>Pont de singe</c:v>
                </c:pt>
                <c:pt idx="28">
                  <c:v>Siège à ressort</c:v>
                </c:pt>
                <c:pt idx="29">
                  <c:v>Skatepark</c:v>
                </c:pt>
                <c:pt idx="30">
                  <c:v>Structure du type bout du monde + espace clos et sécurisé car étang proche </c:v>
                </c:pt>
                <c:pt idx="31">
                  <c:v>Table Ping pong</c:v>
                </c:pt>
                <c:pt idx="32">
                  <c:v>Tape cul</c:v>
                </c:pt>
                <c:pt idx="33">
                  <c:v>terrain de hockey</c:v>
                </c:pt>
                <c:pt idx="34">
                  <c:v>Toboggan</c:v>
                </c:pt>
                <c:pt idx="35">
                  <c:v>Tourniquet</c:v>
                </c:pt>
                <c:pt idx="36">
                  <c:v>Tyrolienne</c:v>
                </c:pt>
              </c:strCache>
            </c:strRef>
          </c:cat>
          <c:val>
            <c:numRef>
              <c:f>'TCD (2)'!$C$125:$C$161</c:f>
              <c:numCache>
                <c:formatCode>0.00%</c:formatCode>
                <c:ptCount val="37"/>
                <c:pt idx="0">
                  <c:v>5.9523809523809521E-3</c:v>
                </c:pt>
                <c:pt idx="1">
                  <c:v>4.7619047619047616E-2</c:v>
                </c:pt>
                <c:pt idx="2">
                  <c:v>5.9523809523809521E-3</c:v>
                </c:pt>
                <c:pt idx="3">
                  <c:v>0.25</c:v>
                </c:pt>
                <c:pt idx="4">
                  <c:v>5.9523809523809521E-3</c:v>
                </c:pt>
                <c:pt idx="5">
                  <c:v>5.3571428571428568E-2</c:v>
                </c:pt>
                <c:pt idx="6">
                  <c:v>1.1904761904761904E-2</c:v>
                </c:pt>
                <c:pt idx="7">
                  <c:v>5.9523809523809521E-3</c:v>
                </c:pt>
                <c:pt idx="8">
                  <c:v>5.9523809523809521E-3</c:v>
                </c:pt>
                <c:pt idx="9">
                  <c:v>5.9523809523809521E-3</c:v>
                </c:pt>
                <c:pt idx="10">
                  <c:v>5.9523809523809521E-3</c:v>
                </c:pt>
                <c:pt idx="11">
                  <c:v>7.7380952380952384E-2</c:v>
                </c:pt>
                <c:pt idx="12">
                  <c:v>5.9523809523809521E-3</c:v>
                </c:pt>
                <c:pt idx="13">
                  <c:v>5.9523809523809521E-3</c:v>
                </c:pt>
                <c:pt idx="14">
                  <c:v>5.9523809523809521E-3</c:v>
                </c:pt>
                <c:pt idx="15">
                  <c:v>5.9523809523809521E-3</c:v>
                </c:pt>
                <c:pt idx="16">
                  <c:v>5.9523809523809521E-3</c:v>
                </c:pt>
                <c:pt idx="17">
                  <c:v>1.1904761904761904E-2</c:v>
                </c:pt>
                <c:pt idx="18">
                  <c:v>5.9523809523809521E-3</c:v>
                </c:pt>
                <c:pt idx="19">
                  <c:v>5.9523809523809521E-3</c:v>
                </c:pt>
                <c:pt idx="20">
                  <c:v>5.9523809523809521E-3</c:v>
                </c:pt>
                <c:pt idx="21">
                  <c:v>5.9523809523809521E-3</c:v>
                </c:pt>
                <c:pt idx="22">
                  <c:v>5.9523809523809521E-3</c:v>
                </c:pt>
                <c:pt idx="23">
                  <c:v>5.9523809523809521E-3</c:v>
                </c:pt>
                <c:pt idx="24">
                  <c:v>5.9523809523809521E-3</c:v>
                </c:pt>
                <c:pt idx="25">
                  <c:v>1.1904761904761904E-2</c:v>
                </c:pt>
                <c:pt idx="26">
                  <c:v>5.9523809523809521E-3</c:v>
                </c:pt>
                <c:pt idx="27">
                  <c:v>5.9523809523809521E-3</c:v>
                </c:pt>
                <c:pt idx="28">
                  <c:v>5.9523809523809521E-3</c:v>
                </c:pt>
                <c:pt idx="29">
                  <c:v>5.9523809523809521E-3</c:v>
                </c:pt>
                <c:pt idx="30">
                  <c:v>5.9523809523809521E-3</c:v>
                </c:pt>
                <c:pt idx="31">
                  <c:v>5.9523809523809521E-3</c:v>
                </c:pt>
                <c:pt idx="32">
                  <c:v>5.9523809523809521E-3</c:v>
                </c:pt>
                <c:pt idx="33">
                  <c:v>5.9523809523809521E-3</c:v>
                </c:pt>
                <c:pt idx="34">
                  <c:v>0.29761904761904762</c:v>
                </c:pt>
                <c:pt idx="35">
                  <c:v>5.3571428571428568E-2</c:v>
                </c:pt>
                <c:pt idx="36">
                  <c:v>2.3809523809523808E-2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8-4ABE-8E4E-F4C094C0B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Nb</a:t>
            </a:r>
            <a:r>
              <a:rPr lang="en-US" baseline="0"/>
              <a:t> de personnes dans le foyer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aseline="0" dirty="0"/>
              <a:t>Nb </a:t>
            </a:r>
            <a:r>
              <a:rPr lang="en-US" sz="1862" baseline="0" dirty="0" err="1"/>
              <a:t>d’enfants</a:t>
            </a:r>
            <a:r>
              <a:rPr lang="en-US" sz="1862" baseline="0" dirty="0"/>
              <a:t> par foyer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 err="1"/>
              <a:t>Utilisation</a:t>
            </a:r>
            <a:r>
              <a:rPr lang="en-US" sz="2000" baseline="0" dirty="0"/>
              <a:t> d'un terrain multisport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845483680310093E-2"/>
          <c:y val="0.19947806390961761"/>
          <c:w val="0.89620602175958652"/>
          <c:h val="0.658795525683354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FB4-473D-9C6A-D3D3E6589BA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FB4-473D-9C6A-D3D3E6589BA7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B4-473D-9C6A-D3D3E6589B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(2)'!$A$32:$A$33</c:f>
              <c:strCache>
                <c:ptCount val="2"/>
                <c:pt idx="0">
                  <c:v>Non</c:v>
                </c:pt>
                <c:pt idx="1">
                  <c:v>Oui</c:v>
                </c:pt>
              </c:strCache>
            </c:strRef>
          </c:cat>
          <c:val>
            <c:numRef>
              <c:f>'TCD (2)'!$C$32:$C$33</c:f>
              <c:numCache>
                <c:formatCode>0.00%</c:formatCode>
                <c:ptCount val="2"/>
                <c:pt idx="0">
                  <c:v>0.24545454545454545</c:v>
                </c:pt>
                <c:pt idx="1">
                  <c:v>0.75454545454545452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B4-473D-9C6A-D3D3E6589BA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Nb</a:t>
            </a:r>
            <a:r>
              <a:rPr lang="en-US" baseline="0"/>
              <a:t> de personnes dans le foyer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aseline="0" dirty="0"/>
              <a:t>Nb </a:t>
            </a:r>
            <a:r>
              <a:rPr lang="en-US" sz="1862" baseline="0" dirty="0" err="1"/>
              <a:t>d’enfants</a:t>
            </a:r>
            <a:r>
              <a:rPr lang="en-US" sz="1862" baseline="0" dirty="0"/>
              <a:t> par foyer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86735"/>
        <c:axId val="631788815"/>
      </c:barChart>
      <c:catAx>
        <c:axId val="631786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8815"/>
        <c:crosses val="autoZero"/>
        <c:auto val="1"/>
        <c:lblAlgn val="ctr"/>
        <c:lblOffset val="100"/>
        <c:noMultiLvlLbl val="0"/>
      </c:catAx>
      <c:valAx>
        <c:axId val="6317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78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</a:rPr>
              <a:t>Utilité d'un terrain multisport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E71DA-64F0-4135-87BA-9CB847C17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BFE8DC-A4A2-431F-BBBB-716D303C2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AD552C-667A-41A6-AC7B-530F8F90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ED78-3B27-4667-AA08-97933DDEBD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8F939B-9824-4742-9961-97F4A292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3330DE-2465-4ECC-9F7E-6AD97A35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5C78-A5F4-43DC-8489-61CE3E0CD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96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F55B8-3347-4BC2-8071-E725D8C3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0BAE91-A169-44F3-ABC7-8FBA67159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1EF024-11D8-4082-B54B-9117CF7F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ED78-3B27-4667-AA08-97933DDEBD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889B22-545C-4324-8F98-DAC4CF77C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B4E7F3-1699-4D38-B8D7-BB726BE9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5C78-A5F4-43DC-8489-61CE3E0CD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23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28D6B38-A218-48F1-AD0D-BE728C6FC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35D07C-0239-4EDF-9DAA-4C06884E5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E0B006-7990-4E58-8CF3-950659C84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ED78-3B27-4667-AA08-97933DDEBD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D8FCC1-A14F-49E6-B9F1-98C3FADF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9C7BE9-3F37-4E59-8850-CACE7A61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5C78-A5F4-43DC-8489-61CE3E0CD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30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C64437-CA4A-40EC-A2BD-176988BD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933488-19F6-4C0C-8D07-83D840474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2B1F20-85FC-450C-A759-AC32A58A0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ED78-3B27-4667-AA08-97933DDEBD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E23481-2AE4-4323-B041-CA4F8CE2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15491-493B-4CC5-9F32-E818110A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5C78-A5F4-43DC-8489-61CE3E0CD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5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F58ACA-09D7-4AD6-8B03-D2C37AF81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DBD8CF-47A9-42E4-B32A-DE22420CF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A0A9F2-BC48-4805-89E7-0DB4F54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ED78-3B27-4667-AA08-97933DDEBD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74308F-7FA7-4ECD-B540-2AB9E50F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034E90-1B79-46D7-AF5F-C7271A84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5C78-A5F4-43DC-8489-61CE3E0CD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75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004A-1B20-4329-8D5F-B2D21726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1FF244-AE5A-4909-B7A0-F8E642DFF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ECF795-CADA-4C69-9F0A-3B143BCB3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C31998-D6C4-4FDD-9E9E-0A1BFB97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ED78-3B27-4667-AA08-97933DDEBD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A293EC-FD59-4C94-A9EE-934872CA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69D7FB-8DC7-462B-8F8F-29EC60BB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5C78-A5F4-43DC-8489-61CE3E0CD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8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656D1-F043-437E-93BF-7FE49C15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A5F5CC-6C8A-4C67-BFD1-50E374F12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A4D3C2-9023-400C-B7B2-7DBAEDE86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60ED7E-215D-4F69-9B5C-80B3E9256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029F07A-25BC-463E-9C6F-1DAA0BC3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57B1211-4448-4874-AF9F-58864F142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ED78-3B27-4667-AA08-97933DDEBD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6309E1-761C-49F4-AAA6-D42FB447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DAF62F-C51A-4C64-96BB-23501225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5C78-A5F4-43DC-8489-61CE3E0CD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49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0750C-C618-4BF0-A420-02EEC34E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CDB203-8B85-4CF0-ACEF-C4F5746A3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ED78-3B27-4667-AA08-97933DDEBD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92ED83-08C6-494C-9DF1-086940D3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F076E9-3F43-4188-AD2E-F36325FA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5C78-A5F4-43DC-8489-61CE3E0CD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74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96B18A5-723B-4874-B1E0-A337D403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ED78-3B27-4667-AA08-97933DDEBD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CB23ED-FFF9-48B6-B925-E0972725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8C1FAC-8B98-408C-B169-D8391BFB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5C78-A5F4-43DC-8489-61CE3E0CD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48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72A8DD-B41B-4701-B7BE-C7395353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E7B03E-AD88-49FA-918B-F34E95716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DBE066-D3CE-46EC-8271-0087B9D85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201D15-352C-46A4-8D9E-B639E6D5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ED78-3B27-4667-AA08-97933DDEBD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7B2D44-8913-4DD8-9630-73FD3BCC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829536-E6D0-4A97-B715-62DC5681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5C78-A5F4-43DC-8489-61CE3E0CD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39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085B0-D911-462A-86C0-4060D9BA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0065FE7-1363-4A9B-8E7B-A75D90885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7940C9-EDCA-4061-94F9-B7442399F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3A0D9E-8EC2-4AC8-B32A-D638038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ED78-3B27-4667-AA08-97933DDEBD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1B395B-ECDC-4B45-A883-6501D352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179D6A-AE02-48A6-923D-253A3233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5C78-A5F4-43DC-8489-61CE3E0CD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71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D49CF3-627D-4174-A5D0-BD1A648F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CA8910-853A-4C8F-A677-2A1D3DC09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57F5A9-89DD-4C25-A8FD-0557555F9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ED78-3B27-4667-AA08-97933DDEBD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A30998-CE13-46BB-9656-B2B0CE6E2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DB5E85-1F7A-4DC2-8F7C-22A41D359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E5C78-A5F4-43DC-8489-61CE3E0CD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67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3" Type="http://schemas.openxmlformats.org/officeDocument/2006/relationships/chart" Target="../charts/chart27.xml"/><Relationship Id="rId7" Type="http://schemas.openxmlformats.org/officeDocument/2006/relationships/chart" Target="../charts/chart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8.xml"/><Relationship Id="rId3" Type="http://schemas.openxmlformats.org/officeDocument/2006/relationships/chart" Target="../charts/chart33.xml"/><Relationship Id="rId7" Type="http://schemas.openxmlformats.org/officeDocument/2006/relationships/chart" Target="../charts/chart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8F2A24-4738-4F97-B5E2-1C3E93975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1122362"/>
            <a:ext cx="9936480" cy="5025050"/>
          </a:xfrm>
        </p:spPr>
        <p:txBody>
          <a:bodyPr anchor="ctr" anchorCtr="0">
            <a:normAutofit/>
          </a:bodyPr>
          <a:lstStyle/>
          <a:p>
            <a:r>
              <a:rPr lang="fr-FR" sz="4800" b="1" dirty="0">
                <a:latin typeface="Comic Sans MS" panose="030F0702030302020204" pitchFamily="66" charset="0"/>
              </a:rPr>
              <a:t>Résultat du questionnaire sur le terrain multisport</a:t>
            </a:r>
            <a:br>
              <a:rPr lang="fr-FR" sz="4800" b="1" dirty="0">
                <a:latin typeface="Comic Sans MS" panose="030F0702030302020204" pitchFamily="66" charset="0"/>
              </a:rPr>
            </a:br>
            <a:endParaRPr lang="fr-FR" sz="3200" dirty="0"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E0A2A8-14D3-4A32-B8F2-2DC33EFE6E18}"/>
              </a:ext>
            </a:extLst>
          </p:cNvPr>
          <p:cNvSpPr/>
          <p:nvPr/>
        </p:nvSpPr>
        <p:spPr>
          <a:xfrm>
            <a:off x="0" y="0"/>
            <a:ext cx="12192000" cy="7686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D3240B-D054-47E0-BC65-29A22AA7E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695" y="5615575"/>
            <a:ext cx="1343212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6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1350C1-EF01-48B2-A064-C79B6162173A}"/>
              </a:ext>
            </a:extLst>
          </p:cNvPr>
          <p:cNvSpPr/>
          <p:nvPr/>
        </p:nvSpPr>
        <p:spPr>
          <a:xfrm>
            <a:off x="0" y="0"/>
            <a:ext cx="12192000" cy="7686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A88356-F0A4-40BC-9D7B-EB7BB1896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695" y="5615575"/>
            <a:ext cx="1343212" cy="1028844"/>
          </a:xfrm>
          <a:prstGeom prst="rect">
            <a:avLst/>
          </a:prstGeom>
        </p:spPr>
      </p:pic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D295ED56-F98E-4CA9-A31E-00551CD4D297}"/>
              </a:ext>
            </a:extLst>
          </p:cNvPr>
          <p:cNvGraphicFramePr>
            <a:graphicFrameLocks/>
          </p:cNvGraphicFramePr>
          <p:nvPr/>
        </p:nvGraphicFramePr>
        <p:xfrm>
          <a:off x="2809300" y="2258458"/>
          <a:ext cx="6687239" cy="335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D295ED56-F98E-4CA9-A31E-00551CD4D297}"/>
              </a:ext>
            </a:extLst>
          </p:cNvPr>
          <p:cNvGraphicFramePr>
            <a:graphicFrameLocks/>
          </p:cNvGraphicFramePr>
          <p:nvPr/>
        </p:nvGraphicFramePr>
        <p:xfrm>
          <a:off x="2695462" y="2014049"/>
          <a:ext cx="6456170" cy="360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FBD9BCD5-4D5F-4EC5-9D25-072D6323516C}"/>
              </a:ext>
            </a:extLst>
          </p:cNvPr>
          <p:cNvGraphicFramePr>
            <a:graphicFrameLocks/>
          </p:cNvGraphicFramePr>
          <p:nvPr/>
        </p:nvGraphicFramePr>
        <p:xfrm>
          <a:off x="2449690" y="1648178"/>
          <a:ext cx="6570132" cy="386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FBD9BCD5-4D5F-4EC5-9D25-072D6323516C}"/>
              </a:ext>
            </a:extLst>
          </p:cNvPr>
          <p:cNvGraphicFramePr>
            <a:graphicFrameLocks/>
          </p:cNvGraphicFramePr>
          <p:nvPr/>
        </p:nvGraphicFramePr>
        <p:xfrm>
          <a:off x="2449690" y="1648178"/>
          <a:ext cx="6412087" cy="425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FD44142-3008-4F34-A2C8-624A61F5129F}"/>
              </a:ext>
            </a:extLst>
          </p:cNvPr>
          <p:cNvGraphicFramePr>
            <a:graphicFrameLocks/>
          </p:cNvGraphicFramePr>
          <p:nvPr/>
        </p:nvGraphicFramePr>
        <p:xfrm>
          <a:off x="2350555" y="1491176"/>
          <a:ext cx="7391755" cy="438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F3C68A19-D06B-4616-AB03-A38C7C517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278291"/>
              </p:ext>
            </p:extLst>
          </p:nvPr>
        </p:nvGraphicFramePr>
        <p:xfrm>
          <a:off x="759656" y="1291498"/>
          <a:ext cx="10517944" cy="391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508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1350C1-EF01-48B2-A064-C79B6162173A}"/>
              </a:ext>
            </a:extLst>
          </p:cNvPr>
          <p:cNvSpPr/>
          <p:nvPr/>
        </p:nvSpPr>
        <p:spPr>
          <a:xfrm>
            <a:off x="0" y="0"/>
            <a:ext cx="12192000" cy="7686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A88356-F0A4-40BC-9D7B-EB7BB1896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695" y="5615575"/>
            <a:ext cx="1343212" cy="1028844"/>
          </a:xfrm>
          <a:prstGeom prst="rect">
            <a:avLst/>
          </a:prstGeom>
        </p:spPr>
      </p:pic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D295ED56-F98E-4CA9-A31E-00551CD4D297}"/>
              </a:ext>
            </a:extLst>
          </p:cNvPr>
          <p:cNvGraphicFramePr>
            <a:graphicFrameLocks/>
          </p:cNvGraphicFramePr>
          <p:nvPr/>
        </p:nvGraphicFramePr>
        <p:xfrm>
          <a:off x="2809300" y="2258458"/>
          <a:ext cx="6687239" cy="335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D295ED56-F98E-4CA9-A31E-00551CD4D297}"/>
              </a:ext>
            </a:extLst>
          </p:cNvPr>
          <p:cNvGraphicFramePr>
            <a:graphicFrameLocks/>
          </p:cNvGraphicFramePr>
          <p:nvPr/>
        </p:nvGraphicFramePr>
        <p:xfrm>
          <a:off x="2695462" y="2014049"/>
          <a:ext cx="6456170" cy="360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FBD9BCD5-4D5F-4EC5-9D25-072D6323516C}"/>
              </a:ext>
            </a:extLst>
          </p:cNvPr>
          <p:cNvGraphicFramePr>
            <a:graphicFrameLocks/>
          </p:cNvGraphicFramePr>
          <p:nvPr/>
        </p:nvGraphicFramePr>
        <p:xfrm>
          <a:off x="2449690" y="1648178"/>
          <a:ext cx="6570132" cy="386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FBD9BCD5-4D5F-4EC5-9D25-072D6323516C}"/>
              </a:ext>
            </a:extLst>
          </p:cNvPr>
          <p:cNvGraphicFramePr>
            <a:graphicFrameLocks/>
          </p:cNvGraphicFramePr>
          <p:nvPr/>
        </p:nvGraphicFramePr>
        <p:xfrm>
          <a:off x="2449690" y="1648178"/>
          <a:ext cx="6412087" cy="425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FD44142-3008-4F34-A2C8-624A61F5129F}"/>
              </a:ext>
            </a:extLst>
          </p:cNvPr>
          <p:cNvGraphicFramePr>
            <a:graphicFrameLocks/>
          </p:cNvGraphicFramePr>
          <p:nvPr/>
        </p:nvGraphicFramePr>
        <p:xfrm>
          <a:off x="2350555" y="1491176"/>
          <a:ext cx="7391755" cy="438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C1B8726C-61D0-4B98-BF12-70039FECA8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368994"/>
              </p:ext>
            </p:extLst>
          </p:nvPr>
        </p:nvGraphicFramePr>
        <p:xfrm>
          <a:off x="815926" y="1111348"/>
          <a:ext cx="10761785" cy="465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3912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3F75C70-D2AD-45E4-87EC-CED1CF843CED}"/>
              </a:ext>
            </a:extLst>
          </p:cNvPr>
          <p:cNvSpPr txBox="1"/>
          <p:nvPr/>
        </p:nvSpPr>
        <p:spPr>
          <a:xfrm>
            <a:off x="1674565" y="1344058"/>
            <a:ext cx="8735528" cy="4032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9270">
              <a:lnSpc>
                <a:spcPct val="115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commune de Chemazé a prévu depuis plusieurs années ce projet d’équipement sportif de proximité au budget.</a:t>
            </a:r>
            <a:endParaRPr lang="fr-F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509270">
              <a:lnSpc>
                <a:spcPct val="115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Nous comptons concrétiser ce projet sur l’année 2021/2022.</a:t>
            </a:r>
            <a:endParaRPr lang="fr-F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509270">
              <a:lnSpc>
                <a:spcPct val="115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 projet a pour objectif de fournir un équipement sportif de proximité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aux jeunes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camazéennes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camazéens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aux élèves de l’école ainsi qu’aux parents.</a:t>
            </a:r>
            <a:endParaRPr lang="fr-F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Aujourd’hui, les jeunes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camazéennes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camazéens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 disposent que du parc Léo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Lelée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 du stade de foot pour se retrouver et se défouler et les élèves de l’école de la salle des primevères qui n’est pas prévu à cet effet.</a:t>
            </a:r>
            <a:endParaRPr lang="fr-F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 projet a également pour objectif de devenir un lieu de rencontre pour les parents qui accompagneront leurs jeunes enfants.</a:t>
            </a:r>
            <a:endParaRPr lang="fr-F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1D1F87-3068-46CB-8999-0AA6321C425B}"/>
              </a:ext>
            </a:extLst>
          </p:cNvPr>
          <p:cNvSpPr/>
          <p:nvPr/>
        </p:nvSpPr>
        <p:spPr>
          <a:xfrm>
            <a:off x="0" y="0"/>
            <a:ext cx="12192000" cy="7686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9622BF2-ED46-4A63-9DEF-61EAF41A9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204" y="5674435"/>
            <a:ext cx="1343212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6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31B5278-EEFC-498E-BA76-8702DEB1ECFC}"/>
              </a:ext>
            </a:extLst>
          </p:cNvPr>
          <p:cNvSpPr txBox="1"/>
          <p:nvPr/>
        </p:nvSpPr>
        <p:spPr>
          <a:xfrm>
            <a:off x="1570817" y="2781664"/>
            <a:ext cx="9453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latin typeface="Comic Sans MS" panose="030F0702030302020204" pitchFamily="66" charset="0"/>
            </a:endParaRPr>
          </a:p>
          <a:p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EAC2AA-849F-4D58-8657-6E990DACF355}"/>
              </a:ext>
            </a:extLst>
          </p:cNvPr>
          <p:cNvSpPr/>
          <p:nvPr/>
        </p:nvSpPr>
        <p:spPr>
          <a:xfrm>
            <a:off x="0" y="0"/>
            <a:ext cx="12192000" cy="7686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C0E4B21-937C-49B0-A0AC-5EC4EBFFA3BE}"/>
              </a:ext>
            </a:extLst>
          </p:cNvPr>
          <p:cNvSpPr txBox="1"/>
          <p:nvPr/>
        </p:nvSpPr>
        <p:spPr>
          <a:xfrm>
            <a:off x="10647915" y="7525751"/>
            <a:ext cx="2631986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98E6974-9BEC-47FD-9CFB-575281861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148" y="5528603"/>
            <a:ext cx="1456759" cy="111581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D71A0C9-0CEF-4393-8ED0-61CE40172802}"/>
              </a:ext>
            </a:extLst>
          </p:cNvPr>
          <p:cNvSpPr txBox="1"/>
          <p:nvPr/>
        </p:nvSpPr>
        <p:spPr>
          <a:xfrm>
            <a:off x="925975" y="1122213"/>
            <a:ext cx="8923105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9270">
              <a:lnSpc>
                <a:spcPct val="115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110 familles ont répondu au questionnaire</a:t>
            </a:r>
          </a:p>
          <a:p>
            <a:pPr marR="509270">
              <a:lnSpc>
                <a:spcPct val="115000"/>
              </a:lnSpc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63A6208E-F3A2-4C2C-943E-1668CAC81D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543317"/>
              </p:ext>
            </p:extLst>
          </p:nvPr>
        </p:nvGraphicFramePr>
        <p:xfrm>
          <a:off x="2442259" y="2002420"/>
          <a:ext cx="6393270" cy="411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290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1350C1-EF01-48B2-A064-C79B6162173A}"/>
              </a:ext>
            </a:extLst>
          </p:cNvPr>
          <p:cNvSpPr/>
          <p:nvPr/>
        </p:nvSpPr>
        <p:spPr>
          <a:xfrm>
            <a:off x="0" y="0"/>
            <a:ext cx="12192000" cy="7686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A88356-F0A4-40BC-9D7B-EB7BB1896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695" y="5615575"/>
            <a:ext cx="1343212" cy="1028844"/>
          </a:xfrm>
          <a:prstGeom prst="rect">
            <a:avLst/>
          </a:prstGeom>
        </p:spPr>
      </p:pic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D295ED56-F98E-4CA9-A31E-00551CD4D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283352"/>
              </p:ext>
            </p:extLst>
          </p:nvPr>
        </p:nvGraphicFramePr>
        <p:xfrm>
          <a:off x="2809300" y="2258458"/>
          <a:ext cx="6687239" cy="335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D295ED56-F98E-4CA9-A31E-00551CD4D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074994"/>
              </p:ext>
            </p:extLst>
          </p:nvPr>
        </p:nvGraphicFramePr>
        <p:xfrm>
          <a:off x="2695462" y="2014049"/>
          <a:ext cx="6456170" cy="360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975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1350C1-EF01-48B2-A064-C79B6162173A}"/>
              </a:ext>
            </a:extLst>
          </p:cNvPr>
          <p:cNvSpPr/>
          <p:nvPr/>
        </p:nvSpPr>
        <p:spPr>
          <a:xfrm>
            <a:off x="0" y="0"/>
            <a:ext cx="12192000" cy="7686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A88356-F0A4-40BC-9D7B-EB7BB1896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695" y="5615575"/>
            <a:ext cx="1343212" cy="1028844"/>
          </a:xfrm>
          <a:prstGeom prst="rect">
            <a:avLst/>
          </a:prstGeom>
        </p:spPr>
      </p:pic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D295ED56-F98E-4CA9-A31E-00551CD4D297}"/>
              </a:ext>
            </a:extLst>
          </p:cNvPr>
          <p:cNvGraphicFramePr>
            <a:graphicFrameLocks/>
          </p:cNvGraphicFramePr>
          <p:nvPr/>
        </p:nvGraphicFramePr>
        <p:xfrm>
          <a:off x="2809300" y="2258458"/>
          <a:ext cx="6687239" cy="335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D295ED56-F98E-4CA9-A31E-00551CD4D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823289"/>
              </p:ext>
            </p:extLst>
          </p:nvPr>
        </p:nvGraphicFramePr>
        <p:xfrm>
          <a:off x="2695462" y="2014049"/>
          <a:ext cx="6456170" cy="360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9999EFCF-F838-488E-98A2-ECDF24013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533613"/>
              </p:ext>
            </p:extLst>
          </p:nvPr>
        </p:nvGraphicFramePr>
        <p:xfrm>
          <a:off x="2809300" y="2014049"/>
          <a:ext cx="5806118" cy="384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7734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1350C1-EF01-48B2-A064-C79B6162173A}"/>
              </a:ext>
            </a:extLst>
          </p:cNvPr>
          <p:cNvSpPr/>
          <p:nvPr/>
        </p:nvSpPr>
        <p:spPr>
          <a:xfrm>
            <a:off x="0" y="0"/>
            <a:ext cx="12192000" cy="7686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A88356-F0A4-40BC-9D7B-EB7BB1896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695" y="5615575"/>
            <a:ext cx="1343212" cy="1028844"/>
          </a:xfrm>
          <a:prstGeom prst="rect">
            <a:avLst/>
          </a:prstGeom>
        </p:spPr>
      </p:pic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D295ED56-F98E-4CA9-A31E-00551CD4D297}"/>
              </a:ext>
            </a:extLst>
          </p:cNvPr>
          <p:cNvGraphicFramePr>
            <a:graphicFrameLocks/>
          </p:cNvGraphicFramePr>
          <p:nvPr/>
        </p:nvGraphicFramePr>
        <p:xfrm>
          <a:off x="2809300" y="2258458"/>
          <a:ext cx="6687239" cy="335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D295ED56-F98E-4CA9-A31E-00551CD4D297}"/>
              </a:ext>
            </a:extLst>
          </p:cNvPr>
          <p:cNvGraphicFramePr>
            <a:graphicFrameLocks/>
          </p:cNvGraphicFramePr>
          <p:nvPr/>
        </p:nvGraphicFramePr>
        <p:xfrm>
          <a:off x="2695462" y="2014049"/>
          <a:ext cx="6456170" cy="360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FBD9BCD5-4D5F-4EC5-9D25-072D632351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751748"/>
              </p:ext>
            </p:extLst>
          </p:nvPr>
        </p:nvGraphicFramePr>
        <p:xfrm>
          <a:off x="2449690" y="1648178"/>
          <a:ext cx="6570132" cy="386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FBD9BCD5-4D5F-4EC5-9D25-072D632351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439763"/>
              </p:ext>
            </p:extLst>
          </p:nvPr>
        </p:nvGraphicFramePr>
        <p:xfrm>
          <a:off x="2449690" y="1463040"/>
          <a:ext cx="7292620" cy="444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138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1350C1-EF01-48B2-A064-C79B6162173A}"/>
              </a:ext>
            </a:extLst>
          </p:cNvPr>
          <p:cNvSpPr/>
          <p:nvPr/>
        </p:nvSpPr>
        <p:spPr>
          <a:xfrm>
            <a:off x="0" y="0"/>
            <a:ext cx="12192000" cy="7686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A88356-F0A4-40BC-9D7B-EB7BB1896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695" y="5615575"/>
            <a:ext cx="1343212" cy="1028844"/>
          </a:xfrm>
          <a:prstGeom prst="rect">
            <a:avLst/>
          </a:prstGeom>
        </p:spPr>
      </p:pic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D295ED56-F98E-4CA9-A31E-00551CD4D297}"/>
              </a:ext>
            </a:extLst>
          </p:cNvPr>
          <p:cNvGraphicFramePr>
            <a:graphicFrameLocks/>
          </p:cNvGraphicFramePr>
          <p:nvPr/>
        </p:nvGraphicFramePr>
        <p:xfrm>
          <a:off x="2809300" y="2258458"/>
          <a:ext cx="6687239" cy="335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D295ED56-F98E-4CA9-A31E-00551CD4D297}"/>
              </a:ext>
            </a:extLst>
          </p:cNvPr>
          <p:cNvGraphicFramePr>
            <a:graphicFrameLocks/>
          </p:cNvGraphicFramePr>
          <p:nvPr/>
        </p:nvGraphicFramePr>
        <p:xfrm>
          <a:off x="2695462" y="2014049"/>
          <a:ext cx="6456170" cy="360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FBD9BCD5-4D5F-4EC5-9D25-072D6323516C}"/>
              </a:ext>
            </a:extLst>
          </p:cNvPr>
          <p:cNvGraphicFramePr>
            <a:graphicFrameLocks/>
          </p:cNvGraphicFramePr>
          <p:nvPr/>
        </p:nvGraphicFramePr>
        <p:xfrm>
          <a:off x="2449690" y="1648178"/>
          <a:ext cx="6570132" cy="386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FBD9BCD5-4D5F-4EC5-9D25-072D6323516C}"/>
              </a:ext>
            </a:extLst>
          </p:cNvPr>
          <p:cNvGraphicFramePr>
            <a:graphicFrameLocks/>
          </p:cNvGraphicFramePr>
          <p:nvPr/>
        </p:nvGraphicFramePr>
        <p:xfrm>
          <a:off x="2449690" y="1648178"/>
          <a:ext cx="6412087" cy="425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D23450A0-AC6A-40AA-BD07-959954CFBC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997993"/>
              </p:ext>
            </p:extLst>
          </p:nvPr>
        </p:nvGraphicFramePr>
        <p:xfrm>
          <a:off x="1955409" y="1253066"/>
          <a:ext cx="7920111" cy="4362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841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1350C1-EF01-48B2-A064-C79B6162173A}"/>
              </a:ext>
            </a:extLst>
          </p:cNvPr>
          <p:cNvSpPr/>
          <p:nvPr/>
        </p:nvSpPr>
        <p:spPr>
          <a:xfrm>
            <a:off x="0" y="0"/>
            <a:ext cx="12192000" cy="7686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A88356-F0A4-40BC-9D7B-EB7BB1896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695" y="5615575"/>
            <a:ext cx="1343212" cy="1028844"/>
          </a:xfrm>
          <a:prstGeom prst="rect">
            <a:avLst/>
          </a:prstGeom>
        </p:spPr>
      </p:pic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D295ED56-F98E-4CA9-A31E-00551CD4D297}"/>
              </a:ext>
            </a:extLst>
          </p:cNvPr>
          <p:cNvGraphicFramePr>
            <a:graphicFrameLocks/>
          </p:cNvGraphicFramePr>
          <p:nvPr/>
        </p:nvGraphicFramePr>
        <p:xfrm>
          <a:off x="2809300" y="2258458"/>
          <a:ext cx="6687239" cy="335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D295ED56-F98E-4CA9-A31E-00551CD4D297}"/>
              </a:ext>
            </a:extLst>
          </p:cNvPr>
          <p:cNvGraphicFramePr>
            <a:graphicFrameLocks/>
          </p:cNvGraphicFramePr>
          <p:nvPr/>
        </p:nvGraphicFramePr>
        <p:xfrm>
          <a:off x="2695462" y="2014049"/>
          <a:ext cx="6456170" cy="360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FBD9BCD5-4D5F-4EC5-9D25-072D6323516C}"/>
              </a:ext>
            </a:extLst>
          </p:cNvPr>
          <p:cNvGraphicFramePr>
            <a:graphicFrameLocks/>
          </p:cNvGraphicFramePr>
          <p:nvPr/>
        </p:nvGraphicFramePr>
        <p:xfrm>
          <a:off x="2449690" y="1648178"/>
          <a:ext cx="6570132" cy="386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FBD9BCD5-4D5F-4EC5-9D25-072D6323516C}"/>
              </a:ext>
            </a:extLst>
          </p:cNvPr>
          <p:cNvGraphicFramePr>
            <a:graphicFrameLocks/>
          </p:cNvGraphicFramePr>
          <p:nvPr/>
        </p:nvGraphicFramePr>
        <p:xfrm>
          <a:off x="2449690" y="1648178"/>
          <a:ext cx="6412087" cy="425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FD44142-3008-4F34-A2C8-624A61F512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365079"/>
              </p:ext>
            </p:extLst>
          </p:nvPr>
        </p:nvGraphicFramePr>
        <p:xfrm>
          <a:off x="2350555" y="1491176"/>
          <a:ext cx="7391755" cy="438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7336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1350C1-EF01-48B2-A064-C79B6162173A}"/>
              </a:ext>
            </a:extLst>
          </p:cNvPr>
          <p:cNvSpPr/>
          <p:nvPr/>
        </p:nvSpPr>
        <p:spPr>
          <a:xfrm>
            <a:off x="0" y="0"/>
            <a:ext cx="12192000" cy="7686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A88356-F0A4-40BC-9D7B-EB7BB1896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695" y="5615575"/>
            <a:ext cx="1343212" cy="1028844"/>
          </a:xfrm>
          <a:prstGeom prst="rect">
            <a:avLst/>
          </a:prstGeom>
        </p:spPr>
      </p:pic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D295ED56-F98E-4CA9-A31E-00551CD4D297}"/>
              </a:ext>
            </a:extLst>
          </p:cNvPr>
          <p:cNvGraphicFramePr>
            <a:graphicFrameLocks/>
          </p:cNvGraphicFramePr>
          <p:nvPr/>
        </p:nvGraphicFramePr>
        <p:xfrm>
          <a:off x="2809300" y="2258458"/>
          <a:ext cx="6687239" cy="335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D295ED56-F98E-4CA9-A31E-00551CD4D297}"/>
              </a:ext>
            </a:extLst>
          </p:cNvPr>
          <p:cNvGraphicFramePr>
            <a:graphicFrameLocks/>
          </p:cNvGraphicFramePr>
          <p:nvPr/>
        </p:nvGraphicFramePr>
        <p:xfrm>
          <a:off x="2695462" y="2014049"/>
          <a:ext cx="6456170" cy="360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FBD9BCD5-4D5F-4EC5-9D25-072D6323516C}"/>
              </a:ext>
            </a:extLst>
          </p:cNvPr>
          <p:cNvGraphicFramePr>
            <a:graphicFrameLocks/>
          </p:cNvGraphicFramePr>
          <p:nvPr/>
        </p:nvGraphicFramePr>
        <p:xfrm>
          <a:off x="2449690" y="1648178"/>
          <a:ext cx="6570132" cy="386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FBD9BCD5-4D5F-4EC5-9D25-072D6323516C}"/>
              </a:ext>
            </a:extLst>
          </p:cNvPr>
          <p:cNvGraphicFramePr>
            <a:graphicFrameLocks/>
          </p:cNvGraphicFramePr>
          <p:nvPr/>
        </p:nvGraphicFramePr>
        <p:xfrm>
          <a:off x="2449690" y="1648178"/>
          <a:ext cx="6412087" cy="425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FD44142-3008-4F34-A2C8-624A61F5129F}"/>
              </a:ext>
            </a:extLst>
          </p:cNvPr>
          <p:cNvGraphicFramePr>
            <a:graphicFrameLocks/>
          </p:cNvGraphicFramePr>
          <p:nvPr/>
        </p:nvGraphicFramePr>
        <p:xfrm>
          <a:off x="2350555" y="1491176"/>
          <a:ext cx="7391755" cy="438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F4E037BD-3A29-46D6-BD68-32EEA44354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841925"/>
              </p:ext>
            </p:extLst>
          </p:nvPr>
        </p:nvGraphicFramePr>
        <p:xfrm>
          <a:off x="2449691" y="1461935"/>
          <a:ext cx="7391754" cy="438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811711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TM04033921[[fn=Damas]]</Template>
  <TotalTime>452</TotalTime>
  <Words>322</Words>
  <Application>Microsoft Office PowerPoint</Application>
  <PresentationFormat>Grand écran</PresentationFormat>
  <Paragraphs>47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Thème Office</vt:lpstr>
      <vt:lpstr>Résultat du questionnaire sur le terrain multisport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cuisine centrale  par Sylvain Besnier  Responsable de la cuisine centrale</dc:title>
  <dc:creator>caro.fouilleux@orange.fr</dc:creator>
  <cp:lastModifiedBy>Caroline Fouilleux</cp:lastModifiedBy>
  <cp:revision>36</cp:revision>
  <dcterms:created xsi:type="dcterms:W3CDTF">2021-03-28T18:21:26Z</dcterms:created>
  <dcterms:modified xsi:type="dcterms:W3CDTF">2023-09-14T09:34:13Z</dcterms:modified>
</cp:coreProperties>
</file>